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19"/>
  </p:notesMasterIdLst>
  <p:sldIdLst>
    <p:sldId id="256" r:id="rId2"/>
    <p:sldId id="258" r:id="rId3"/>
    <p:sldId id="265" r:id="rId4"/>
    <p:sldId id="259" r:id="rId5"/>
    <p:sldId id="264" r:id="rId6"/>
    <p:sldId id="266" r:id="rId7"/>
    <p:sldId id="268" r:id="rId8"/>
    <p:sldId id="269" r:id="rId9"/>
    <p:sldId id="271" r:id="rId10"/>
    <p:sldId id="272" r:id="rId11"/>
    <p:sldId id="273" r:id="rId12"/>
    <p:sldId id="274" r:id="rId13"/>
    <p:sldId id="275" r:id="rId14"/>
    <p:sldId id="257" r:id="rId15"/>
    <p:sldId id="261" r:id="rId16"/>
    <p:sldId id="263" r:id="rId17"/>
    <p:sldId id="262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60" autoAdjust="0"/>
    <p:restoredTop sz="94660"/>
  </p:normalViewPr>
  <p:slideViewPr>
    <p:cSldViewPr>
      <p:cViewPr varScale="1">
        <p:scale>
          <a:sx n="70" d="100"/>
          <a:sy n="70" d="100"/>
        </p:scale>
        <p:origin x="-5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51984-3E69-4CC8-9EFB-9EA7BB031A44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CEE554-1E52-465C-91A8-7C64A444DBE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CEE554-1E52-465C-91A8-7C64A444DBED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CEE554-1E52-465C-91A8-7C64A444DBED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828FB-B2F8-4C38-B391-C0C7B8359973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03EAD0E-B25F-4CCD-BEE1-4BEB9005C92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828FB-B2F8-4C38-B391-C0C7B8359973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EAD0E-B25F-4CCD-BEE1-4BEB9005C9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828FB-B2F8-4C38-B391-C0C7B8359973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EAD0E-B25F-4CCD-BEE1-4BEB9005C9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47828FB-B2F8-4C38-B391-C0C7B8359973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A03EAD0E-B25F-4CCD-BEE1-4BEB9005C92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p:transition spd="med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828FB-B2F8-4C38-B391-C0C7B8359973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EAD0E-B25F-4CCD-BEE1-4BEB9005C92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828FB-B2F8-4C38-B391-C0C7B8359973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EAD0E-B25F-4CCD-BEE1-4BEB9005C92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 spd="med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EAD0E-B25F-4CCD-BEE1-4BEB9005C92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828FB-B2F8-4C38-B391-C0C7B8359973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828FB-B2F8-4C38-B391-C0C7B8359973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EAD0E-B25F-4CCD-BEE1-4BEB9005C92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p:transition spd="med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828FB-B2F8-4C38-B391-C0C7B8359973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EAD0E-B25F-4CCD-BEE1-4BEB9005C9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47828FB-B2F8-4C38-B391-C0C7B8359973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03EAD0E-B25F-4CCD-BEE1-4BEB9005C92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828FB-B2F8-4C38-B391-C0C7B8359973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03EAD0E-B25F-4CCD-BEE1-4BEB9005C92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47828FB-B2F8-4C38-B391-C0C7B8359973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A03EAD0E-B25F-4CCD-BEE1-4BEB9005C92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 spd="med">
    <p:newsflash/>
  </p:transition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glenvargarden.blogspot.com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hyperlink" Target="http://gmsgreenmath.wikispaces.com/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" y="3581400"/>
            <a:ext cx="8305800" cy="2624796"/>
          </a:xfrm>
        </p:spPr>
        <p:txBody>
          <a:bodyPr/>
          <a:lstStyle/>
          <a:p>
            <a:r>
              <a:rPr lang="en-US" sz="3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Glenvar Middle School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600200"/>
            <a:ext cx="8305800" cy="1981200"/>
          </a:xfrm>
        </p:spPr>
        <p:txBody>
          <a:bodyPr/>
          <a:lstStyle/>
          <a:p>
            <a:r>
              <a:rPr lang="en-US" b="1" dirty="0" err="1" smtClean="0">
                <a:solidFill>
                  <a:srgbClr val="92D050"/>
                </a:solidFill>
              </a:rPr>
              <a:t>Glenvar</a:t>
            </a:r>
            <a:r>
              <a:rPr lang="en-US" b="1" dirty="0" smtClean="0">
                <a:solidFill>
                  <a:srgbClr val="92D050"/>
                </a:solidFill>
              </a:rPr>
              <a:t> </a:t>
            </a:r>
            <a:r>
              <a:rPr lang="en-US" b="1" dirty="0">
                <a:solidFill>
                  <a:srgbClr val="92D050"/>
                </a:solidFill>
              </a:rPr>
              <a:t>G</a:t>
            </a:r>
            <a:r>
              <a:rPr lang="en-US" b="1" dirty="0" smtClean="0">
                <a:solidFill>
                  <a:srgbClr val="92D050"/>
                </a:solidFill>
              </a:rPr>
              <a:t>row Greens</a:t>
            </a:r>
            <a:endParaRPr lang="en-US" b="1" dirty="0">
              <a:solidFill>
                <a:srgbClr val="92D050"/>
              </a:solidFill>
            </a:endParaRPr>
          </a:p>
        </p:txBody>
      </p:sp>
      <p:pic>
        <p:nvPicPr>
          <p:cNvPr id="4" name="Picture 3" descr="green schools challenge 191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tretch>
            <a:fillRect/>
          </a:stretch>
        </p:blipFill>
        <p:spPr>
          <a:xfrm>
            <a:off x="304800" y="304800"/>
            <a:ext cx="3121152" cy="23408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green schools challenge 29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0" y="228600"/>
            <a:ext cx="3429000" cy="2571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green schools challenge 34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6200000">
            <a:off x="6273800" y="4013200"/>
            <a:ext cx="2844800" cy="2133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 descr="green schools challenge 38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1000" y="4038600"/>
            <a:ext cx="3352800" cy="2514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7"/>
          <p:cNvSpPr/>
          <p:nvPr/>
        </p:nvSpPr>
        <p:spPr>
          <a:xfrm>
            <a:off x="2819400" y="4419600"/>
            <a:ext cx="4572000" cy="178510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spcBef>
                <a:spcPts val="600"/>
              </a:spcBef>
              <a:buClr>
                <a:srgbClr val="F3A447"/>
              </a:buClr>
              <a:buSzPct val="85000"/>
            </a:pPr>
            <a:r>
              <a:rPr lang="en-US" spc="100" dirty="0" smtClean="0">
                <a:solidFill>
                  <a:srgbClr val="FEFAC9"/>
                </a:solidFill>
              </a:rPr>
              <a:t>Presentation by </a:t>
            </a:r>
          </a:p>
          <a:p>
            <a:pPr lvl="0" algn="ctr">
              <a:spcBef>
                <a:spcPts val="600"/>
              </a:spcBef>
              <a:buClr>
                <a:srgbClr val="F3A447"/>
              </a:buClr>
              <a:buSzPct val="85000"/>
            </a:pPr>
            <a:r>
              <a:rPr lang="en-US" spc="100" dirty="0" smtClean="0">
                <a:solidFill>
                  <a:srgbClr val="FEFAC9"/>
                </a:solidFill>
              </a:rPr>
              <a:t>Paige Stinson</a:t>
            </a:r>
          </a:p>
          <a:p>
            <a:pPr lvl="0" algn="ctr">
              <a:spcBef>
                <a:spcPts val="600"/>
              </a:spcBef>
              <a:buClr>
                <a:srgbClr val="F3A447"/>
              </a:buClr>
              <a:buSzPct val="85000"/>
            </a:pPr>
            <a:endParaRPr lang="en-US" spc="100" dirty="0" smtClean="0">
              <a:solidFill>
                <a:srgbClr val="FEFAC9"/>
              </a:solidFill>
            </a:endParaRPr>
          </a:p>
          <a:p>
            <a:pPr lvl="0" algn="ctr">
              <a:spcBef>
                <a:spcPts val="600"/>
              </a:spcBef>
              <a:buClr>
                <a:srgbClr val="F3A447"/>
              </a:buClr>
              <a:buSzPct val="85000"/>
            </a:pPr>
            <a:r>
              <a:rPr lang="en-US" spc="100" dirty="0" smtClean="0">
                <a:solidFill>
                  <a:srgbClr val="FEFAC9"/>
                </a:solidFill>
              </a:rPr>
              <a:t>Edited by </a:t>
            </a:r>
          </a:p>
          <a:p>
            <a:pPr lvl="0" algn="ctr">
              <a:spcBef>
                <a:spcPts val="600"/>
              </a:spcBef>
              <a:buClr>
                <a:srgbClr val="F3A447"/>
              </a:buClr>
              <a:buSzPct val="85000"/>
            </a:pPr>
            <a:r>
              <a:rPr lang="en-US" spc="100" dirty="0" smtClean="0">
                <a:solidFill>
                  <a:srgbClr val="FEFAC9"/>
                </a:solidFill>
              </a:rPr>
              <a:t>Ann Fajardo</a:t>
            </a:r>
            <a:endParaRPr lang="en-US" spc="100" dirty="0">
              <a:solidFill>
                <a:srgbClr val="FEFAC9"/>
              </a:solidFill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400" y="1828800"/>
            <a:ext cx="8305800" cy="4267200"/>
          </a:xfrm>
        </p:spPr>
        <p:txBody>
          <a:bodyPr>
            <a:normAutofit/>
          </a:bodyPr>
          <a:lstStyle/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Symbol"/>
              <a:buChar char=""/>
            </a:pPr>
            <a:r>
              <a:rPr lang="en-US" sz="3200" dirty="0" smtClean="0">
                <a:latin typeface="Tahoma"/>
                <a:ea typeface="Calibri"/>
                <a:cs typeface="Times New Roman"/>
              </a:rPr>
              <a:t>Prepare the site: Install water, level and grade the earth, spread 6 inches of gravel	(completed March 2011)</a:t>
            </a:r>
            <a:endParaRPr lang="en-US" sz="3200" dirty="0" smtClean="0">
              <a:latin typeface="Calibri"/>
              <a:ea typeface="Calibri"/>
              <a:cs typeface="Times New Roman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en-US" b="1" u="sng" dirty="0" smtClean="0">
                <a:latin typeface="Tahoma"/>
                <a:ea typeface="Calibri"/>
                <a:cs typeface="Times New Roman"/>
              </a:rPr>
              <a:t>Plan of Action</a:t>
            </a:r>
            <a:r>
              <a:rPr lang="en-US" b="1" dirty="0" smtClean="0">
                <a:latin typeface="Tahoma"/>
                <a:ea typeface="Calibri"/>
                <a:cs typeface="Times New Roman"/>
              </a:rPr>
              <a:t/>
            </a:r>
            <a:br>
              <a:rPr lang="en-US" b="1" dirty="0" smtClean="0">
                <a:latin typeface="Tahoma"/>
                <a:ea typeface="Calibri"/>
                <a:cs typeface="Times New Roman"/>
              </a:rPr>
            </a:br>
            <a:r>
              <a:rPr lang="en-US" b="1" dirty="0" smtClean="0">
                <a:latin typeface="Tahoma"/>
                <a:ea typeface="Calibri"/>
                <a:cs typeface="Times New Roman"/>
              </a:rPr>
              <a:t>2.  Build a Greenhouse! 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/>
            </a:r>
            <a:br>
              <a:rPr lang="en-US" dirty="0" smtClean="0">
                <a:latin typeface="Calibri"/>
                <a:ea typeface="Calibri"/>
                <a:cs typeface="Times New Roman"/>
              </a:rPr>
            </a:br>
            <a:endParaRPr lang="en-US" dirty="0"/>
          </a:p>
        </p:txBody>
      </p:sp>
      <p:pic>
        <p:nvPicPr>
          <p:cNvPr id="6" name="Picture 5" descr="IMG_0309.JPG"/>
          <p:cNvPicPr>
            <a:picLocks noChangeAspect="1"/>
          </p:cNvPicPr>
          <p:nvPr/>
        </p:nvPicPr>
        <p:blipFill>
          <a:blip r:embed="rId2" cstate="print"/>
          <a:srcRect l="14803" t="13158" r="9868" b="6579"/>
          <a:stretch>
            <a:fillRect/>
          </a:stretch>
        </p:blipFill>
        <p:spPr>
          <a:xfrm>
            <a:off x="496822" y="3810000"/>
            <a:ext cx="2093978" cy="1673349"/>
          </a:xfrm>
          <a:prstGeom prst="rect">
            <a:avLst/>
          </a:prstGeom>
        </p:spPr>
      </p:pic>
      <p:pic>
        <p:nvPicPr>
          <p:cNvPr id="8" name="Picture 7" descr="IMG_033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7400" y="3657600"/>
            <a:ext cx="2779776" cy="2084832"/>
          </a:xfrm>
          <a:prstGeom prst="rect">
            <a:avLst/>
          </a:prstGeom>
        </p:spPr>
      </p:pic>
      <p:pic>
        <p:nvPicPr>
          <p:cNvPr id="9" name="Picture 8" descr="IMG_031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24200" y="3657600"/>
            <a:ext cx="2133600" cy="2844800"/>
          </a:xfrm>
          <a:prstGeom prst="rect">
            <a:avLst/>
          </a:prstGeom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400" y="1828800"/>
            <a:ext cx="4572000" cy="4267200"/>
          </a:xfrm>
        </p:spPr>
        <p:txBody>
          <a:bodyPr>
            <a:normAutofit/>
          </a:bodyPr>
          <a:lstStyle/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Symbol"/>
              <a:buChar char=""/>
            </a:pPr>
            <a:r>
              <a:rPr lang="en-US" sz="3000" dirty="0" smtClean="0">
                <a:latin typeface="Tahoma"/>
                <a:ea typeface="Calibri"/>
                <a:cs typeface="Times New Roman"/>
              </a:rPr>
              <a:t>Design the layout of the interior of the greenhouse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Symbol"/>
              <a:buChar char=""/>
            </a:pPr>
            <a:r>
              <a:rPr lang="en-US" sz="3000" dirty="0" smtClean="0">
                <a:latin typeface="Tahoma"/>
                <a:ea typeface="Calibri"/>
                <a:cs typeface="Times New Roman"/>
              </a:rPr>
              <a:t>Build 8 raised beds 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dirty="0" smtClean="0">
                <a:latin typeface="Tahoma"/>
                <a:ea typeface="Calibri"/>
                <a:cs typeface="Times New Roman"/>
              </a:rPr>
              <a:t>	</a:t>
            </a:r>
            <a:r>
              <a:rPr lang="en-US" sz="3000" dirty="0" smtClean="0">
                <a:latin typeface="Tahoma"/>
                <a:ea typeface="Calibri"/>
                <a:cs typeface="Times New Roman"/>
              </a:rPr>
              <a:t>(completed March 2011)</a:t>
            </a:r>
            <a:endParaRPr lang="en-US" sz="3000" dirty="0" smtClean="0">
              <a:latin typeface="Calibri"/>
              <a:ea typeface="Calibri"/>
              <a:cs typeface="Times New Roman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en-US" b="1" u="sng" dirty="0" smtClean="0">
                <a:latin typeface="Tahoma"/>
                <a:ea typeface="Calibri"/>
                <a:cs typeface="Times New Roman"/>
              </a:rPr>
              <a:t>Plan of Action</a:t>
            </a:r>
            <a:r>
              <a:rPr lang="en-US" b="1" dirty="0" smtClean="0">
                <a:latin typeface="Tahoma"/>
                <a:ea typeface="Calibri"/>
                <a:cs typeface="Times New Roman"/>
              </a:rPr>
              <a:t/>
            </a:r>
            <a:br>
              <a:rPr lang="en-US" b="1" dirty="0" smtClean="0">
                <a:latin typeface="Tahoma"/>
                <a:ea typeface="Calibri"/>
                <a:cs typeface="Times New Roman"/>
              </a:rPr>
            </a:br>
            <a:r>
              <a:rPr lang="en-US" b="1" dirty="0" smtClean="0">
                <a:latin typeface="Tahoma"/>
                <a:ea typeface="Calibri"/>
                <a:cs typeface="Times New Roman"/>
              </a:rPr>
              <a:t>2.  Build a Greenhouse! 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/>
            </a:r>
            <a:br>
              <a:rPr lang="en-US" dirty="0" smtClean="0">
                <a:latin typeface="Calibri"/>
                <a:ea typeface="Calibri"/>
                <a:cs typeface="Times New Roman"/>
              </a:rPr>
            </a:br>
            <a:endParaRPr lang="en-US" dirty="0"/>
          </a:p>
        </p:txBody>
      </p:sp>
      <p:pic>
        <p:nvPicPr>
          <p:cNvPr id="9" name="Picture 8" descr="IMG_03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5803900" y="1435100"/>
            <a:ext cx="2946400" cy="2209800"/>
          </a:xfrm>
          <a:prstGeom prst="rect">
            <a:avLst/>
          </a:prstGeom>
        </p:spPr>
      </p:pic>
      <p:pic>
        <p:nvPicPr>
          <p:cNvPr id="10" name="Picture 9" descr="IMG_03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76800" y="4343400"/>
            <a:ext cx="2779776" cy="2084832"/>
          </a:xfrm>
          <a:prstGeom prst="rect">
            <a:avLst/>
          </a:prstGeom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400" y="1828800"/>
            <a:ext cx="8001000" cy="4267200"/>
          </a:xfrm>
        </p:spPr>
        <p:txBody>
          <a:bodyPr>
            <a:normAutofit/>
          </a:bodyPr>
          <a:lstStyle/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Symbol"/>
              <a:buChar char=""/>
            </a:pPr>
            <a:r>
              <a:rPr lang="en-US" sz="3200" dirty="0" smtClean="0">
                <a:latin typeface="Tahoma"/>
                <a:ea typeface="Calibri"/>
                <a:cs typeface="Times New Roman"/>
              </a:rPr>
              <a:t>Build the greenhouse!!  Students, teachers, administrators and parents will participate in the build on Apr. 5, 2011</a:t>
            </a:r>
            <a:endParaRPr lang="en-US" sz="3200" dirty="0" smtClean="0">
              <a:latin typeface="Calibri"/>
              <a:ea typeface="Calibri"/>
              <a:cs typeface="Times New Roman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en-US" b="1" u="sng" dirty="0" smtClean="0">
                <a:latin typeface="Tahoma"/>
                <a:ea typeface="Calibri"/>
                <a:cs typeface="Times New Roman"/>
              </a:rPr>
              <a:t>Plan of Action</a:t>
            </a:r>
            <a:r>
              <a:rPr lang="en-US" b="1" dirty="0" smtClean="0">
                <a:latin typeface="Tahoma"/>
                <a:ea typeface="Calibri"/>
                <a:cs typeface="Times New Roman"/>
              </a:rPr>
              <a:t/>
            </a:r>
            <a:br>
              <a:rPr lang="en-US" b="1" dirty="0" smtClean="0">
                <a:latin typeface="Tahoma"/>
                <a:ea typeface="Calibri"/>
                <a:cs typeface="Times New Roman"/>
              </a:rPr>
            </a:br>
            <a:r>
              <a:rPr lang="en-US" b="1" dirty="0" smtClean="0">
                <a:latin typeface="Tahoma"/>
                <a:ea typeface="Calibri"/>
                <a:cs typeface="Times New Roman"/>
              </a:rPr>
              <a:t>2.  Build a Greenhouse! 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/>
            </a:r>
            <a:br>
              <a:rPr lang="en-US" dirty="0" smtClean="0">
                <a:latin typeface="Calibri"/>
                <a:ea typeface="Calibri"/>
                <a:cs typeface="Times New Roman"/>
              </a:rPr>
            </a:b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3886200"/>
            <a:ext cx="5066848" cy="2289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400" y="1828800"/>
            <a:ext cx="7696200" cy="4267200"/>
          </a:xfrm>
        </p:spPr>
        <p:txBody>
          <a:bodyPr>
            <a:normAutofit/>
          </a:bodyPr>
          <a:lstStyle/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Symbol"/>
              <a:buChar char=""/>
            </a:pPr>
            <a:r>
              <a:rPr lang="en-US" sz="3200" dirty="0" smtClean="0">
                <a:latin typeface="Tahoma"/>
                <a:ea typeface="Calibri"/>
                <a:cs typeface="Times New Roman"/>
              </a:rPr>
              <a:t>Install raised beds inside hoophouse to bo completed April 2011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Symbol"/>
              <a:buChar char=""/>
            </a:pPr>
            <a:r>
              <a:rPr lang="en-US" sz="3200" dirty="0" smtClean="0">
                <a:latin typeface="Tahoma"/>
                <a:ea typeface="Calibri"/>
                <a:cs typeface="Times New Roman"/>
              </a:rPr>
              <a:t>Start planting!  April 2011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Symbol"/>
              <a:buChar char=""/>
            </a:pPr>
            <a:r>
              <a:rPr lang="en-US" sz="3200" dirty="0" smtClean="0">
                <a:latin typeface="Tahoma"/>
                <a:ea typeface="Calibri"/>
                <a:cs typeface="Times New Roman"/>
              </a:rPr>
              <a:t>Install shelving and wheelchair-accesible raised garden within the hoophouse to be completed by May 2011</a:t>
            </a:r>
            <a:endParaRPr lang="en-US" sz="3200" dirty="0" smtClean="0">
              <a:latin typeface="Calibri"/>
              <a:ea typeface="Calibri"/>
              <a:cs typeface="Times New Roman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en-US" b="1" u="sng" dirty="0" smtClean="0">
                <a:latin typeface="Tahoma"/>
                <a:ea typeface="Calibri"/>
                <a:cs typeface="Times New Roman"/>
              </a:rPr>
              <a:t>Plan of Action</a:t>
            </a:r>
            <a:r>
              <a:rPr lang="en-US" b="1" dirty="0" smtClean="0">
                <a:latin typeface="Tahoma"/>
                <a:ea typeface="Calibri"/>
                <a:cs typeface="Times New Roman"/>
              </a:rPr>
              <a:t/>
            </a:r>
            <a:br>
              <a:rPr lang="en-US" b="1" dirty="0" smtClean="0">
                <a:latin typeface="Tahoma"/>
                <a:ea typeface="Calibri"/>
                <a:cs typeface="Times New Roman"/>
              </a:rPr>
            </a:br>
            <a:r>
              <a:rPr lang="en-US" b="1" dirty="0" smtClean="0">
                <a:latin typeface="Tahoma"/>
                <a:ea typeface="Calibri"/>
                <a:cs typeface="Times New Roman"/>
              </a:rPr>
              <a:t>2.  Build a Greenhouse! 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/>
            </a:r>
            <a:br>
              <a:rPr lang="en-US" dirty="0" smtClean="0">
                <a:latin typeface="Calibri"/>
                <a:ea typeface="Calibri"/>
                <a:cs typeface="Times New Roman"/>
              </a:rPr>
            </a:br>
            <a:endParaRPr lang="en-US" dirty="0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72000"/>
          </a:xfrm>
        </p:spPr>
        <p:txBody>
          <a:bodyPr>
            <a:noAutofit/>
          </a:bodyPr>
          <a:lstStyle/>
          <a:p>
            <a:pPr marL="273050" marR="0" indent="-27305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dirty="0" smtClean="0">
                <a:latin typeface="Tahoma"/>
                <a:ea typeface="Calibri"/>
                <a:cs typeface="Times New Roman"/>
              </a:rPr>
              <a:t>Hoop house greenhouse construction is </a:t>
            </a:r>
            <a:r>
              <a:rPr lang="en-US" sz="2000" dirty="0" smtClean="0">
                <a:latin typeface="Tahoma"/>
                <a:ea typeface="Calibri"/>
                <a:cs typeface="Times New Roman"/>
              </a:rPr>
              <a:t>low-cost</a:t>
            </a:r>
            <a:endParaRPr lang="en-US" sz="2000" dirty="0" smtClean="0">
              <a:latin typeface="Calibri"/>
              <a:ea typeface="Calibri"/>
              <a:cs typeface="Times New Roman"/>
            </a:endParaRPr>
          </a:p>
          <a:p>
            <a:pPr marL="273050" marR="0" indent="-27305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dirty="0" smtClean="0">
                <a:latin typeface="Tahoma"/>
                <a:ea typeface="Calibri"/>
                <a:cs typeface="Times New Roman"/>
              </a:rPr>
              <a:t>Cold-house succession planting of cold-tolerant vegetables requires no supplemental heat</a:t>
            </a:r>
            <a:endParaRPr lang="en-US" sz="2000" dirty="0" smtClean="0">
              <a:latin typeface="Calibri"/>
              <a:ea typeface="Calibri"/>
              <a:cs typeface="Times New Roman"/>
            </a:endParaRPr>
          </a:p>
          <a:p>
            <a:pPr marL="273050" marR="0" indent="-27305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dirty="0" smtClean="0">
                <a:latin typeface="Tahoma"/>
                <a:ea typeface="Calibri"/>
                <a:cs typeface="Times New Roman"/>
              </a:rPr>
              <a:t>Raised-bed square-foot-gardening technique saves space, maximizes student involvement, reduces watering needs, and maximizes yield</a:t>
            </a:r>
            <a:endParaRPr lang="en-US" sz="2000" dirty="0" smtClean="0">
              <a:latin typeface="Calibri"/>
              <a:ea typeface="Calibri"/>
              <a:cs typeface="Times New Roman"/>
            </a:endParaRPr>
          </a:p>
          <a:p>
            <a:pPr marL="273050" marR="0" indent="-27305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dirty="0" smtClean="0">
                <a:latin typeface="Tahoma"/>
                <a:ea typeface="Calibri"/>
                <a:cs typeface="Times New Roman"/>
              </a:rPr>
              <a:t>Self-sustaining in the school setting as a means of teaching multi-disciplinary academic skills through practical application</a:t>
            </a:r>
            <a:endParaRPr lang="en-US" sz="2000" dirty="0" smtClean="0">
              <a:latin typeface="Calibri"/>
              <a:ea typeface="Calibri"/>
              <a:cs typeface="Times New Roman"/>
            </a:endParaRPr>
          </a:p>
          <a:p>
            <a:pPr marL="273050" marR="0" indent="-27305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dirty="0" smtClean="0">
                <a:latin typeface="Tahoma"/>
                <a:ea typeface="Calibri"/>
                <a:cs typeface="Times New Roman"/>
              </a:rPr>
              <a:t>Sustains the development of civic capability, enabling students to connect what they learn to how they live</a:t>
            </a:r>
            <a:endParaRPr lang="en-US" sz="2000" dirty="0" smtClean="0">
              <a:latin typeface="Calibri"/>
              <a:ea typeface="Calibri"/>
              <a:cs typeface="Times New Roman"/>
            </a:endParaRPr>
          </a:p>
          <a:p>
            <a:pPr marL="273050" marR="0" indent="-27305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dirty="0" smtClean="0">
                <a:latin typeface="Tahoma"/>
                <a:ea typeface="Calibri"/>
                <a:cs typeface="Times New Roman"/>
              </a:rPr>
              <a:t>Sustains opportunities for individual personal growth through higher-level thinking skills, cooperative learning, and problem solving with other students</a:t>
            </a:r>
            <a:endParaRPr lang="en-US" sz="2000" dirty="0" smtClean="0">
              <a:latin typeface="Calibri"/>
              <a:ea typeface="Calibri"/>
              <a:cs typeface="Times New Roman"/>
            </a:endParaRPr>
          </a:p>
          <a:p>
            <a:pPr marL="273050" indent="-273050"/>
            <a:endParaRPr lang="en-US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381000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Tahoma"/>
                <a:ea typeface="Calibri"/>
                <a:cs typeface="Times New Roman"/>
              </a:rPr>
              <a:t>Our Project is Sustainable! 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/>
            </a:r>
            <a:br>
              <a:rPr lang="en-US" dirty="0" smtClean="0">
                <a:latin typeface="Calibri"/>
                <a:ea typeface="Calibri"/>
                <a:cs typeface="Times New Roman"/>
              </a:rPr>
            </a:br>
            <a:endParaRPr lang="en-US" dirty="0"/>
          </a:p>
        </p:txBody>
      </p:sp>
      <p:pic>
        <p:nvPicPr>
          <p:cNvPr id="7" name="Picture 6" descr="Untitled-1 cop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29400" y="457200"/>
            <a:ext cx="1828800" cy="12179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72000"/>
          </a:xfrm>
        </p:spPr>
        <p:txBody>
          <a:bodyPr/>
          <a:lstStyle/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Symbol"/>
              <a:buChar char=""/>
            </a:pPr>
            <a:r>
              <a:rPr lang="en-US" dirty="0" smtClean="0">
                <a:latin typeface="Tahoma"/>
                <a:ea typeface="Calibri"/>
                <a:cs typeface="Times New Roman"/>
              </a:rPr>
              <a:t>School-based </a:t>
            </a:r>
            <a:r>
              <a:rPr lang="en-US" dirty="0" smtClean="0">
                <a:latin typeface="Tahoma"/>
                <a:ea typeface="Calibri"/>
                <a:cs typeface="Times New Roman"/>
              </a:rPr>
              <a:t>composting</a:t>
            </a:r>
            <a:endParaRPr lang="en-US" dirty="0" smtClean="0">
              <a:latin typeface="Calibri"/>
              <a:ea typeface="Calibri"/>
              <a:cs typeface="Times New Roman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Symbol"/>
              <a:buChar char=""/>
            </a:pPr>
            <a:r>
              <a:rPr lang="en-US" dirty="0" smtClean="0">
                <a:latin typeface="Tahoma"/>
                <a:ea typeface="Calibri"/>
                <a:cs typeface="Times New Roman"/>
              </a:rPr>
              <a:t>Fundraising through greenhouse production</a:t>
            </a:r>
            <a:endParaRPr lang="en-US" dirty="0" smtClean="0">
              <a:latin typeface="Calibri"/>
              <a:ea typeface="Calibri"/>
              <a:cs typeface="Times New Roman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Symbol"/>
              <a:buChar char=""/>
            </a:pPr>
            <a:r>
              <a:rPr lang="en-US" dirty="0" smtClean="0">
                <a:latin typeface="Tahoma"/>
                <a:ea typeface="Calibri"/>
                <a:cs typeface="Times New Roman"/>
              </a:rPr>
              <a:t>Expanding gardening effort to involve more teachers/students</a:t>
            </a:r>
            <a:endParaRPr lang="en-US" dirty="0" smtClean="0">
              <a:latin typeface="Calibri"/>
              <a:ea typeface="Calibri"/>
              <a:cs typeface="Times New Roman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Symbol"/>
              <a:buChar char=""/>
            </a:pPr>
            <a:r>
              <a:rPr lang="en-US" dirty="0" smtClean="0">
                <a:latin typeface="Tahoma"/>
                <a:ea typeface="Calibri"/>
                <a:cs typeface="Times New Roman"/>
              </a:rPr>
              <a:t>Establishment of GMS Garden club</a:t>
            </a:r>
            <a:endParaRPr lang="en-US" dirty="0" smtClean="0">
              <a:latin typeface="Calibri"/>
              <a:ea typeface="Calibri"/>
              <a:cs typeface="Times New Roman"/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Tahoma"/>
                <a:ea typeface="Calibri"/>
                <a:cs typeface="Times New Roman"/>
              </a:rPr>
              <a:t>Future </a:t>
            </a:r>
            <a:r>
              <a:rPr lang="en-US" b="1" dirty="0" smtClean="0">
                <a:latin typeface="Tahoma"/>
                <a:ea typeface="Calibri"/>
                <a:cs typeface="Times New Roman"/>
              </a:rPr>
              <a:t>Proposed Plans</a:t>
            </a:r>
            <a:r>
              <a:rPr lang="en-US" dirty="0" smtClean="0">
                <a:latin typeface="Tahoma"/>
                <a:ea typeface="Calibri"/>
                <a:cs typeface="Times New Roman"/>
              </a:rPr>
              <a:t>: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/>
            </a:r>
            <a:br>
              <a:rPr lang="en-US" dirty="0" smtClean="0">
                <a:latin typeface="Calibri"/>
                <a:ea typeface="Calibri"/>
                <a:cs typeface="Times New Roman"/>
              </a:rPr>
            </a:br>
            <a:endParaRPr lang="en-US" dirty="0"/>
          </a:p>
        </p:txBody>
      </p:sp>
      <p:pic>
        <p:nvPicPr>
          <p:cNvPr id="7" name="Picture 6" descr="green schools challenge 304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tretch>
            <a:fillRect/>
          </a:stretch>
        </p:blipFill>
        <p:spPr>
          <a:xfrm>
            <a:off x="381000" y="4114800"/>
            <a:ext cx="2540000" cy="1905000"/>
          </a:xfrm>
          <a:prstGeom prst="rect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  <a:softEdge rad="31750"/>
          </a:effectLst>
        </p:spPr>
      </p:pic>
      <p:pic>
        <p:nvPicPr>
          <p:cNvPr id="8" name="Picture 7" descr="green schools challenge 361.jp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tretch>
            <a:fillRect/>
          </a:stretch>
        </p:blipFill>
        <p:spPr>
          <a:xfrm>
            <a:off x="3048000" y="4114800"/>
            <a:ext cx="2590800" cy="1943100"/>
          </a:xfrm>
          <a:prstGeom prst="rect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  <a:softEdge rad="31750"/>
          </a:effectLst>
        </p:spPr>
      </p:pic>
      <p:pic>
        <p:nvPicPr>
          <p:cNvPr id="9" name="Picture 8" descr="green schools challenge 2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5000" y="4114800"/>
            <a:ext cx="2717800" cy="1981200"/>
          </a:xfrm>
          <a:prstGeom prst="rect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  <a:softEdge rad="31750"/>
          </a:effectLst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Symbol"/>
              <a:buChar char=""/>
            </a:pPr>
            <a:r>
              <a:rPr lang="en-US" sz="3000" dirty="0" smtClean="0">
                <a:latin typeface="Tahoma"/>
                <a:ea typeface="Calibri"/>
                <a:cs typeface="Times New Roman"/>
              </a:rPr>
              <a:t>Mrs</a:t>
            </a:r>
            <a:r>
              <a:rPr lang="en-US" sz="3000" dirty="0" smtClean="0">
                <a:latin typeface="Tahoma"/>
                <a:ea typeface="Calibri"/>
                <a:cs typeface="Times New Roman"/>
              </a:rPr>
              <a:t>. Sellers blog: </a:t>
            </a:r>
            <a:r>
              <a:rPr lang="en-US" sz="3000" u="sng" dirty="0" smtClean="0">
                <a:latin typeface="Tahoma"/>
                <a:ea typeface="Calibri"/>
                <a:cs typeface="Times New Roman"/>
                <a:hlinkClick r:id="rId3"/>
              </a:rPr>
              <a:t>http://glenvargarden.blogspot.com/</a:t>
            </a:r>
            <a:endParaRPr lang="en-US" sz="3000" dirty="0" smtClean="0">
              <a:latin typeface="Calibri"/>
              <a:ea typeface="Calibri"/>
              <a:cs typeface="Times New Roman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Symbol"/>
              <a:buChar char=""/>
            </a:pPr>
            <a:r>
              <a:rPr lang="en-US" sz="3000" dirty="0" smtClean="0">
                <a:latin typeface="Tahoma"/>
                <a:ea typeface="Calibri"/>
                <a:cs typeface="Times New Roman"/>
              </a:rPr>
              <a:t>Ms</a:t>
            </a:r>
            <a:r>
              <a:rPr lang="en-US" sz="3000" dirty="0" smtClean="0">
                <a:latin typeface="Tahoma"/>
                <a:ea typeface="Calibri"/>
                <a:cs typeface="Times New Roman"/>
              </a:rPr>
              <a:t>. </a:t>
            </a:r>
            <a:r>
              <a:rPr lang="en-US" sz="3000" dirty="0" err="1" smtClean="0">
                <a:latin typeface="Tahoma"/>
                <a:ea typeface="Calibri"/>
                <a:cs typeface="Times New Roman"/>
              </a:rPr>
              <a:t>Fajardo’s</a:t>
            </a:r>
            <a:r>
              <a:rPr lang="en-US" sz="3000" dirty="0" smtClean="0">
                <a:latin typeface="Tahoma"/>
                <a:ea typeface="Calibri"/>
                <a:cs typeface="Times New Roman"/>
              </a:rPr>
              <a:t> wiki: </a:t>
            </a:r>
            <a:r>
              <a:rPr lang="en-US" sz="3000" u="sng" dirty="0" smtClean="0">
                <a:latin typeface="Tahoma"/>
                <a:ea typeface="Calibri"/>
                <a:cs typeface="Times New Roman"/>
                <a:hlinkClick r:id="rId4"/>
              </a:rPr>
              <a:t>http://gmsgreenmath.wikispaces.com/</a:t>
            </a:r>
            <a:endParaRPr lang="en-US" sz="3000" dirty="0" smtClean="0">
              <a:latin typeface="Calibri"/>
              <a:ea typeface="Calibri"/>
              <a:cs typeface="Times New Roman"/>
            </a:endParaRPr>
          </a:p>
          <a:p>
            <a:endParaRPr lang="en-US" sz="3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4800" y="304800"/>
            <a:ext cx="6019800" cy="8382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Tahoma" pitchFamily="34" charset="0"/>
                <a:cs typeface="Tahoma" pitchFamily="34" charset="0"/>
              </a:rPr>
              <a:t>Monitor our progress…</a:t>
            </a:r>
            <a:endParaRPr lang="en-US" b="1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4" name="Picture 3" descr="DSCN5976.JPG"/>
          <p:cNvPicPr>
            <a:picLocks noChangeAspect="1"/>
          </p:cNvPicPr>
          <p:nvPr/>
        </p:nvPicPr>
        <p:blipFill>
          <a:blip r:embed="rId5" cstate="print">
            <a:lum contrast="10000"/>
          </a:blip>
          <a:stretch>
            <a:fillRect/>
          </a:stretch>
        </p:blipFill>
        <p:spPr>
          <a:xfrm>
            <a:off x="2819400" y="3733800"/>
            <a:ext cx="3657600" cy="2743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green schools challenge 2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72200" y="4114800"/>
            <a:ext cx="2409952" cy="1807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920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00B050"/>
                </a:solidFill>
                <a:latin typeface="Arial Black" pitchFamily="34" charset="0"/>
              </a:rPr>
              <a:t>G</a:t>
            </a:r>
            <a:r>
              <a:rPr lang="en-US" dirty="0" smtClean="0"/>
              <a:t>LENVAR </a:t>
            </a:r>
            <a:r>
              <a:rPr lang="en-US" dirty="0" smtClean="0">
                <a:solidFill>
                  <a:srgbClr val="00B050"/>
                </a:solidFill>
                <a:latin typeface="Arial Black" pitchFamily="34" charset="0"/>
              </a:rPr>
              <a:t>G</a:t>
            </a:r>
            <a:r>
              <a:rPr lang="en-US" dirty="0" smtClean="0"/>
              <a:t>ROWS </a:t>
            </a:r>
            <a:r>
              <a:rPr lang="en-US" dirty="0" smtClean="0">
                <a:solidFill>
                  <a:srgbClr val="00B050"/>
                </a:solidFill>
                <a:latin typeface="Arial Black" pitchFamily="34" charset="0"/>
              </a:rPr>
              <a:t>G</a:t>
            </a:r>
            <a:r>
              <a:rPr lang="en-US" dirty="0" smtClean="0"/>
              <a:t>REENS!</a:t>
            </a:r>
            <a:endParaRPr lang="en-US" dirty="0"/>
          </a:p>
        </p:txBody>
      </p:sp>
      <p:pic>
        <p:nvPicPr>
          <p:cNvPr id="3" name="Picture 2" descr="green schools challenge 2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1447800"/>
            <a:ext cx="3121152" cy="2340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green schools challenge 25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76600" y="1447800"/>
            <a:ext cx="3124200" cy="2343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 descr="green schools challenge 39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1000" y="3581400"/>
            <a:ext cx="3124200" cy="2343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 descr="green schools challenge 20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352800" y="3581400"/>
            <a:ext cx="3121152" cy="2340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green schools challenge 22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5400000">
            <a:off x="5829300" y="1866900"/>
            <a:ext cx="3200400" cy="2362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Tahoma"/>
                <a:ea typeface="Calibri"/>
                <a:cs typeface="Times New Roman"/>
              </a:rPr>
              <a:t>Overall Goal: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/>
            </a:r>
            <a:br>
              <a:rPr lang="en-US" dirty="0" smtClean="0">
                <a:latin typeface="Calibri"/>
                <a:ea typeface="Calibri"/>
                <a:cs typeface="Times New Roman"/>
              </a:rPr>
            </a:br>
            <a:endParaRPr lang="en-US" dirty="0"/>
          </a:p>
        </p:txBody>
      </p:sp>
      <p:pic>
        <p:nvPicPr>
          <p:cNvPr id="6" name="Picture 5" descr="DSCN5982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tretch>
            <a:fillRect/>
          </a:stretch>
        </p:blipFill>
        <p:spPr>
          <a:xfrm>
            <a:off x="3200400" y="3733800"/>
            <a:ext cx="3327400" cy="2495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457200" y="1371600"/>
            <a:ext cx="830580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buClr>
                <a:srgbClr val="F3A447"/>
              </a:buClr>
              <a:buSzPct val="85000"/>
            </a:pPr>
            <a:r>
              <a:rPr lang="en-US" sz="2600" dirty="0" smtClean="0">
                <a:solidFill>
                  <a:prstClr val="white"/>
                </a:solidFill>
                <a:latin typeface="Tahoma"/>
                <a:ea typeface="Calibri"/>
                <a:cs typeface="Times New Roman"/>
              </a:rPr>
              <a:t>To provide an opportunity for students </a:t>
            </a:r>
            <a:r>
              <a:rPr lang="en-US" sz="2600" dirty="0" smtClean="0">
                <a:solidFill>
                  <a:prstClr val="white"/>
                </a:solidFill>
                <a:latin typeface="Tahoma"/>
                <a:ea typeface="Calibri"/>
                <a:cs typeface="Times New Roman"/>
              </a:rPr>
              <a:t>to </a:t>
            </a:r>
            <a:r>
              <a:rPr lang="en-US" sz="2600" dirty="0" smtClean="0">
                <a:solidFill>
                  <a:prstClr val="white"/>
                </a:solidFill>
                <a:latin typeface="Tahoma"/>
                <a:ea typeface="Calibri"/>
                <a:cs typeface="Times New Roman"/>
              </a:rPr>
              <a:t>become capable of enriching their own lives and contributing to their community and nation through their construction and gardening skills, food </a:t>
            </a:r>
            <a:r>
              <a:rPr lang="en-US" sz="2600" dirty="0" smtClean="0">
                <a:solidFill>
                  <a:prstClr val="white"/>
                </a:solidFill>
                <a:latin typeface="Tahoma"/>
                <a:ea typeface="Calibri"/>
                <a:cs typeface="Times New Roman"/>
              </a:rPr>
              <a:t>production and preparation</a:t>
            </a:r>
            <a:r>
              <a:rPr lang="en-US" sz="2600" dirty="0" smtClean="0">
                <a:solidFill>
                  <a:prstClr val="white"/>
                </a:solidFill>
                <a:latin typeface="Tahoma"/>
                <a:ea typeface="Calibri"/>
                <a:cs typeface="Times New Roman"/>
              </a:rPr>
              <a:t>, and individual gain in health consciousness.</a:t>
            </a:r>
            <a:endParaRPr lang="en-US" sz="2600" dirty="0" smtClean="0">
              <a:solidFill>
                <a:prstClr val="white"/>
              </a:solidFill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Tahoma"/>
                <a:ea typeface="Calibri"/>
                <a:cs typeface="Times New Roman"/>
              </a:rPr>
              <a:t>Project Goals: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/>
            </a:r>
            <a:br>
              <a:rPr lang="en-US" dirty="0" smtClean="0">
                <a:latin typeface="Calibri"/>
                <a:ea typeface="Calibri"/>
                <a:cs typeface="Times New Roman"/>
              </a:rPr>
            </a:b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57200" y="1371600"/>
            <a:ext cx="78486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1775" indent="-231775">
              <a:buFont typeface="Arial" pitchFamily="34" charset="0"/>
              <a:buChar char="•"/>
            </a:pPr>
            <a:r>
              <a:rPr lang="en-US" sz="2800" dirty="0" smtClean="0">
                <a:latin typeface="Tahoma"/>
                <a:ea typeface="Calibri"/>
                <a:cs typeface="Times New Roman"/>
              </a:rPr>
              <a:t>To expand the existing Glenvar Garden, which consisted of 4 raised bed </a:t>
            </a:r>
            <a:r>
              <a:rPr lang="en-US" sz="2800" dirty="0" smtClean="0">
                <a:latin typeface="Tahoma"/>
                <a:ea typeface="Calibri"/>
                <a:cs typeface="Times New Roman"/>
              </a:rPr>
              <a:t>gardens</a:t>
            </a:r>
          </a:p>
          <a:p>
            <a:pPr marL="231775" indent="-231775"/>
            <a:endParaRPr lang="en-US" sz="2800" dirty="0" smtClean="0">
              <a:latin typeface="Tahoma"/>
              <a:ea typeface="Calibri"/>
              <a:cs typeface="Times New Roman"/>
            </a:endParaRPr>
          </a:p>
          <a:p>
            <a:pPr marL="231775" indent="-231775">
              <a:buFont typeface="Arial" pitchFamily="34" charset="0"/>
              <a:buChar char="•"/>
            </a:pPr>
            <a:r>
              <a:rPr lang="en-US" sz="2800" dirty="0" smtClean="0">
                <a:latin typeface="Tahoma"/>
                <a:ea typeface="Calibri"/>
                <a:cs typeface="Times New Roman"/>
              </a:rPr>
              <a:t>To extend the growing season of our crops </a:t>
            </a:r>
          </a:p>
        </p:txBody>
      </p:sp>
      <p:pic>
        <p:nvPicPr>
          <p:cNvPr id="5" name="Picture 3" descr="C:\Documents and Settings\student\My Documents\Paige Stinson 2011\sellers\04 8th grade\DSCN59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3429000"/>
            <a:ext cx="3859490" cy="2895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4648200"/>
          </a:xfrm>
        </p:spPr>
        <p:txBody>
          <a:bodyPr>
            <a:normAutofit/>
          </a:bodyPr>
          <a:lstStyle/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Symbol"/>
              <a:buChar char=""/>
            </a:pPr>
            <a:r>
              <a:rPr lang="en-US" sz="2500" dirty="0" smtClean="0">
                <a:latin typeface="Calibri" pitchFamily="34" charset="0"/>
                <a:ea typeface="Calibri"/>
                <a:cs typeface="Times New Roman"/>
              </a:rPr>
              <a:t>Students in Ann </a:t>
            </a:r>
            <a:r>
              <a:rPr lang="en-US" sz="2500" dirty="0" err="1" smtClean="0">
                <a:latin typeface="Calibri" pitchFamily="34" charset="0"/>
                <a:ea typeface="Calibri"/>
                <a:cs typeface="Times New Roman"/>
              </a:rPr>
              <a:t>Fajardo’s</a:t>
            </a:r>
            <a:r>
              <a:rPr lang="en-US" sz="2500" dirty="0" smtClean="0">
                <a:latin typeface="Calibri" pitchFamily="34" charset="0"/>
                <a:ea typeface="Calibri"/>
                <a:cs typeface="Times New Roman"/>
              </a:rPr>
              <a:t> and Mark </a:t>
            </a:r>
            <a:r>
              <a:rPr lang="en-US" sz="2500" dirty="0" err="1" smtClean="0">
                <a:latin typeface="Calibri" pitchFamily="34" charset="0"/>
                <a:ea typeface="Calibri"/>
                <a:cs typeface="Times New Roman"/>
              </a:rPr>
              <a:t>Rohrback’s</a:t>
            </a:r>
            <a:r>
              <a:rPr lang="en-US" sz="2500" dirty="0" smtClean="0">
                <a:latin typeface="Calibri" pitchFamily="34" charset="0"/>
                <a:ea typeface="Calibri"/>
                <a:cs typeface="Times New Roman"/>
              </a:rPr>
              <a:t> 2</a:t>
            </a:r>
            <a:r>
              <a:rPr lang="en-US" sz="2500" baseline="30000" dirty="0" smtClean="0">
                <a:latin typeface="Calibri" pitchFamily="34" charset="0"/>
                <a:ea typeface="Calibri"/>
                <a:cs typeface="Times New Roman"/>
              </a:rPr>
              <a:t>nd</a:t>
            </a:r>
            <a:r>
              <a:rPr lang="en-US" sz="2500" dirty="0" smtClean="0">
                <a:latin typeface="Calibri" pitchFamily="34" charset="0"/>
                <a:ea typeface="Calibri"/>
                <a:cs typeface="Times New Roman"/>
              </a:rPr>
              <a:t> period “Green Math” class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Symbol"/>
              <a:buChar char=""/>
            </a:pPr>
            <a:r>
              <a:rPr lang="en-US" sz="2500" dirty="0" smtClean="0">
                <a:latin typeface="Calibri" pitchFamily="34" charset="0"/>
                <a:ea typeface="Calibri"/>
                <a:cs typeface="Times New Roman"/>
              </a:rPr>
              <a:t>Students in Beth Sellers’ 6</a:t>
            </a:r>
            <a:r>
              <a:rPr lang="en-US" sz="2500" baseline="30000" dirty="0" smtClean="0">
                <a:latin typeface="Calibri" pitchFamily="34" charset="0"/>
                <a:ea typeface="Calibri"/>
                <a:cs typeface="Times New Roman"/>
              </a:rPr>
              <a:t>th</a:t>
            </a:r>
            <a:r>
              <a:rPr lang="en-US" sz="2500" dirty="0" smtClean="0">
                <a:latin typeface="Calibri" pitchFamily="34" charset="0"/>
                <a:ea typeface="Calibri"/>
                <a:cs typeface="Times New Roman"/>
              </a:rPr>
              <a:t> grade science classes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Symbol"/>
              <a:buChar char=""/>
            </a:pPr>
            <a:r>
              <a:rPr lang="en-US" sz="2500" dirty="0" smtClean="0">
                <a:latin typeface="Calibri" pitchFamily="34" charset="0"/>
                <a:ea typeface="Calibri"/>
                <a:cs typeface="Times New Roman"/>
              </a:rPr>
              <a:t>Juliette </a:t>
            </a:r>
            <a:r>
              <a:rPr lang="en-US" sz="2500" dirty="0" smtClean="0">
                <a:latin typeface="Calibri" pitchFamily="34" charset="0"/>
                <a:ea typeface="Calibri"/>
                <a:cs typeface="Times New Roman"/>
              </a:rPr>
              <a:t>Myers, principal, Glenvar Middle School </a:t>
            </a:r>
            <a:endParaRPr lang="en-US" sz="2500" dirty="0" smtClean="0">
              <a:latin typeface="Calibri" pitchFamily="34" charset="0"/>
              <a:ea typeface="Calibri"/>
              <a:cs typeface="Times New Roman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Symbol"/>
              <a:buChar char=""/>
            </a:pPr>
            <a:r>
              <a:rPr lang="en-US" sz="2500" dirty="0" smtClean="0">
                <a:latin typeface="Calibri" pitchFamily="34" charset="0"/>
                <a:ea typeface="Calibri"/>
                <a:cs typeface="Times New Roman"/>
              </a:rPr>
              <a:t>Jim </a:t>
            </a:r>
            <a:r>
              <a:rPr lang="en-US" sz="2500" dirty="0" smtClean="0">
                <a:latin typeface="Calibri" pitchFamily="34" charset="0"/>
                <a:ea typeface="Calibri"/>
                <a:cs typeface="Times New Roman"/>
              </a:rPr>
              <a:t>Bradshaw, assistant principal, Glenvar Middle School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Symbol"/>
              <a:buChar char=""/>
            </a:pPr>
            <a:r>
              <a:rPr lang="en-US" sz="2500" dirty="0" smtClean="0">
                <a:latin typeface="Calibri" pitchFamily="34" charset="0"/>
                <a:ea typeface="Calibri"/>
                <a:cs typeface="Times New Roman"/>
              </a:rPr>
              <a:t>Brian Weeks, Construction Manager, Roanoke County Public </a:t>
            </a:r>
            <a:r>
              <a:rPr lang="en-US" sz="2500" dirty="0" smtClean="0">
                <a:latin typeface="Calibri" pitchFamily="34" charset="0"/>
                <a:ea typeface="Calibri"/>
                <a:cs typeface="Times New Roman"/>
              </a:rPr>
              <a:t>Schools</a:t>
            </a:r>
            <a:endParaRPr lang="en-US" sz="2500" dirty="0" smtClean="0">
              <a:latin typeface="Calibri" pitchFamily="34" charset="0"/>
              <a:ea typeface="Calibri"/>
              <a:cs typeface="Times New Roman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Tahoma"/>
                <a:ea typeface="Calibri"/>
                <a:cs typeface="Times New Roman"/>
              </a:rPr>
              <a:t>School Participants</a:t>
            </a:r>
            <a:r>
              <a:rPr lang="en-US" b="1" dirty="0" smtClean="0">
                <a:latin typeface="Tahoma"/>
                <a:ea typeface="Calibri"/>
                <a:cs typeface="Times New Roman"/>
              </a:rPr>
              <a:t>: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/>
            </a:r>
            <a:br>
              <a:rPr lang="en-US" dirty="0" smtClean="0">
                <a:latin typeface="Calibri"/>
                <a:ea typeface="Calibri"/>
                <a:cs typeface="Times New Roman"/>
              </a:rPr>
            </a:br>
            <a:endParaRPr lang="en-US" dirty="0"/>
          </a:p>
        </p:txBody>
      </p:sp>
      <p:pic>
        <p:nvPicPr>
          <p:cNvPr id="1026" name="Picture 2" descr="C:\Documents and Settings\student\My Documents\Paige Stinson 2011\sellers\01 Planting in October\10-5-10 (6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4152862"/>
            <a:ext cx="3048000" cy="2286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1066800"/>
            <a:ext cx="8686800" cy="4572000"/>
          </a:xfrm>
        </p:spPr>
        <p:txBody>
          <a:bodyPr>
            <a:normAutofit/>
          </a:bodyPr>
          <a:lstStyle/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Symbol"/>
              <a:buChar char=""/>
            </a:pPr>
            <a:r>
              <a:rPr lang="en-US" sz="2500" dirty="0" smtClean="0">
                <a:latin typeface="Calibri" pitchFamily="34" charset="0"/>
                <a:ea typeface="Calibri"/>
                <a:cs typeface="Estrangelo Edessa" pitchFamily="66"/>
              </a:rPr>
              <a:t>Our “Green Mentors” (Members of the Southwest Virginia chapter of the U.S.  Green Building Council): </a:t>
            </a:r>
          </a:p>
          <a:p>
            <a:pPr marL="627063" lvl="1" indent="-285750">
              <a:spcBef>
                <a:spcPts val="0"/>
              </a:spcBef>
              <a:spcAft>
                <a:spcPts val="1000"/>
              </a:spcAft>
            </a:pPr>
            <a:r>
              <a:rPr lang="en-US" sz="2500" b="1" dirty="0" smtClean="0">
                <a:latin typeface="Calibri" pitchFamily="34" charset="0"/>
                <a:cs typeface="Estrangelo Edessa" pitchFamily="66"/>
              </a:rPr>
              <a:t>Patrick Donohoe, Architect/Engineer, Virginia Tech</a:t>
            </a:r>
          </a:p>
          <a:p>
            <a:pPr marL="627063" lvl="1" indent="-285750">
              <a:spcBef>
                <a:spcPts val="0"/>
              </a:spcBef>
              <a:spcAft>
                <a:spcPts val="1000"/>
              </a:spcAft>
            </a:pPr>
            <a:r>
              <a:rPr lang="en-US" sz="2500" b="1" dirty="0" smtClean="0">
                <a:latin typeface="Calibri" pitchFamily="34" charset="0"/>
                <a:ea typeface="Calibri"/>
                <a:cs typeface="Estrangelo Edessa" pitchFamily="66"/>
              </a:rPr>
              <a:t>Brenda </a:t>
            </a:r>
            <a:r>
              <a:rPr lang="en-US" sz="2500" b="1" dirty="0" smtClean="0">
                <a:latin typeface="Calibri" pitchFamily="34" charset="0"/>
                <a:ea typeface="Calibri"/>
                <a:cs typeface="Estrangelo Edessa" pitchFamily="66"/>
              </a:rPr>
              <a:t>Landes, architect, CR Architecture + </a:t>
            </a:r>
            <a:r>
              <a:rPr lang="en-US" sz="2500" b="1" dirty="0" smtClean="0">
                <a:latin typeface="Calibri" pitchFamily="34" charset="0"/>
                <a:ea typeface="Calibri"/>
                <a:cs typeface="Estrangelo Edessa" pitchFamily="66"/>
              </a:rPr>
              <a:t>Design</a:t>
            </a:r>
          </a:p>
          <a:p>
            <a:pPr marL="627063" lvl="1" indent="-285750">
              <a:spcBef>
                <a:spcPts val="0"/>
              </a:spcBef>
              <a:spcAft>
                <a:spcPts val="1000"/>
              </a:spcAft>
            </a:pPr>
            <a:r>
              <a:rPr lang="en-US" sz="2500" b="1" dirty="0" smtClean="0">
                <a:latin typeface="Calibri" pitchFamily="34" charset="0"/>
                <a:cs typeface="Estrangelo Edessa" pitchFamily="66"/>
              </a:rPr>
              <a:t>Barry Martin, Owner Green Home Energy Audits of Virginia</a:t>
            </a:r>
          </a:p>
          <a:p>
            <a:pPr marL="627063" lvl="1" indent="-285750">
              <a:spcBef>
                <a:spcPts val="0"/>
              </a:spcBef>
              <a:spcAft>
                <a:spcPts val="1000"/>
              </a:spcAft>
            </a:pPr>
            <a:r>
              <a:rPr lang="en-US" sz="2500" b="1" dirty="0" smtClean="0">
                <a:latin typeface="Calibri" pitchFamily="34" charset="0"/>
                <a:cs typeface="Estrangelo Edessa" pitchFamily="66"/>
              </a:rPr>
              <a:t>Suzanne </a:t>
            </a:r>
            <a:r>
              <a:rPr lang="en-US" sz="2500" b="1" dirty="0" smtClean="0">
                <a:latin typeface="Calibri" pitchFamily="34" charset="0"/>
                <a:cs typeface="Estrangelo Edessa" pitchFamily="66"/>
              </a:rPr>
              <a:t>Nicewonder, Engineer, Precision Engineering, PC</a:t>
            </a:r>
          </a:p>
          <a:p>
            <a:pPr lvl="0"/>
            <a:r>
              <a:rPr lang="en-US" sz="2500" dirty="0" smtClean="0">
                <a:latin typeface="Calibri" pitchFamily="34" charset="0"/>
                <a:cs typeface="Estrangelo Edessa" pitchFamily="66"/>
              </a:rPr>
              <a:t>Consultant</a:t>
            </a:r>
            <a:r>
              <a:rPr lang="en-US" sz="2500" dirty="0" smtClean="0">
                <a:latin typeface="Calibri" pitchFamily="34" charset="0"/>
                <a:cs typeface="Estrangelo Edessa" pitchFamily="66"/>
              </a:rPr>
              <a:t>: Sherri Dorn, extension agent </a:t>
            </a:r>
          </a:p>
          <a:p>
            <a:endParaRPr lang="en-US" sz="2500" dirty="0"/>
          </a:p>
        </p:txBody>
      </p:sp>
      <p:pic>
        <p:nvPicPr>
          <p:cNvPr id="4" name="Picture 3" descr="green mentor 0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71600" y="4495800"/>
            <a:ext cx="2971800" cy="2228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Documents and Settings\student\My Documents\Paige Stinson 2011\New Folder\more pics\green mentor 017.jpg"/>
          <p:cNvPicPr>
            <a:picLocks noChangeAspect="1" noChangeArrowheads="1"/>
          </p:cNvPicPr>
          <p:nvPr/>
        </p:nvPicPr>
        <p:blipFill>
          <a:blip r:embed="rId4" cstate="print">
            <a:lum bright="20000" contrast="30000"/>
          </a:blip>
          <a:srcRect/>
          <a:stretch>
            <a:fillRect/>
          </a:stretch>
        </p:blipFill>
        <p:spPr bwMode="auto">
          <a:xfrm>
            <a:off x="4495800" y="4495800"/>
            <a:ext cx="2946306" cy="2209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itle 2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Tahoma"/>
                <a:ea typeface="Calibri"/>
                <a:cs typeface="Times New Roman"/>
              </a:rPr>
              <a:t>Community Participants</a:t>
            </a:r>
            <a:r>
              <a:rPr lang="en-US" b="1" dirty="0" smtClean="0">
                <a:latin typeface="Tahoma"/>
                <a:ea typeface="Calibri"/>
                <a:cs typeface="Times New Roman"/>
              </a:rPr>
              <a:t>: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/>
            </a:r>
            <a:br>
              <a:rPr lang="en-US" dirty="0" smtClean="0">
                <a:latin typeface="Calibri"/>
                <a:ea typeface="Calibri"/>
                <a:cs typeface="Times New Roman"/>
              </a:rPr>
            </a:br>
            <a:endParaRPr lang="en-US" dirty="0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400" y="1524000"/>
            <a:ext cx="6096000" cy="2438400"/>
          </a:xfrm>
        </p:spPr>
        <p:txBody>
          <a:bodyPr>
            <a:normAutofit fontScale="92500" lnSpcReduction="10000"/>
          </a:bodyPr>
          <a:lstStyle/>
          <a:p>
            <a:pPr marL="0" marR="0" lvl="0" inden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dirty="0" smtClean="0">
                <a:latin typeface="Tahoma"/>
                <a:ea typeface="Calibri"/>
                <a:cs typeface="Times New Roman"/>
              </a:rPr>
              <a:t>Students help design and build cold frames to cover two of the existing raised beds.  This will allow us to plant earlier and harvest later. (Completed March 2011)</a:t>
            </a:r>
            <a:endParaRPr lang="en-US" sz="3000" dirty="0" smtClean="0">
              <a:latin typeface="Calibri"/>
              <a:ea typeface="Calibri"/>
              <a:cs typeface="Times New Roman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en-US" b="1" u="sng" dirty="0" smtClean="0">
                <a:latin typeface="Tahoma"/>
                <a:ea typeface="Calibri"/>
                <a:cs typeface="Times New Roman"/>
              </a:rPr>
              <a:t>Plan of Action</a:t>
            </a:r>
            <a:r>
              <a:rPr lang="en-US" b="1" dirty="0" smtClean="0">
                <a:latin typeface="Tahoma"/>
                <a:ea typeface="Calibri"/>
                <a:cs typeface="Times New Roman"/>
              </a:rPr>
              <a:t/>
            </a:r>
            <a:br>
              <a:rPr lang="en-US" b="1" dirty="0" smtClean="0">
                <a:latin typeface="Tahoma"/>
                <a:ea typeface="Calibri"/>
                <a:cs typeface="Times New Roman"/>
              </a:rPr>
            </a:br>
            <a:r>
              <a:rPr lang="en-US" b="1" dirty="0" smtClean="0">
                <a:latin typeface="Tahoma"/>
                <a:ea typeface="Calibri"/>
                <a:cs typeface="Times New Roman"/>
              </a:rPr>
              <a:t>1.  Build Cold Frames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/>
            </a:r>
            <a:br>
              <a:rPr lang="en-US" dirty="0" smtClean="0">
                <a:latin typeface="Calibri"/>
                <a:ea typeface="Calibri"/>
                <a:cs typeface="Times New Roman"/>
              </a:rPr>
            </a:br>
            <a:endParaRPr lang="en-US" dirty="0"/>
          </a:p>
        </p:txBody>
      </p:sp>
      <p:pic>
        <p:nvPicPr>
          <p:cNvPr id="6" name="Picture 5" descr="green schools challenge 383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tretch>
            <a:fillRect/>
          </a:stretch>
        </p:blipFill>
        <p:spPr>
          <a:xfrm>
            <a:off x="6400800" y="3352800"/>
            <a:ext cx="2286000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 descr="IMG_016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0" y="4038600"/>
            <a:ext cx="3073400" cy="2305050"/>
          </a:xfrm>
          <a:prstGeom prst="rect">
            <a:avLst/>
          </a:prstGeom>
        </p:spPr>
      </p:pic>
      <p:pic>
        <p:nvPicPr>
          <p:cNvPr id="10" name="Picture 9" descr="IMG_0321.JPG"/>
          <p:cNvPicPr>
            <a:picLocks noChangeAspect="1"/>
          </p:cNvPicPr>
          <p:nvPr/>
        </p:nvPicPr>
        <p:blipFill>
          <a:blip r:embed="rId4" cstate="print">
            <a:lum bright="24000"/>
          </a:blip>
          <a:stretch>
            <a:fillRect/>
          </a:stretch>
        </p:blipFill>
        <p:spPr>
          <a:xfrm rot="5400000">
            <a:off x="6205728" y="652272"/>
            <a:ext cx="2779776" cy="2084832"/>
          </a:xfrm>
          <a:prstGeom prst="rect">
            <a:avLst/>
          </a:prstGeom>
        </p:spPr>
      </p:pic>
      <p:pic>
        <p:nvPicPr>
          <p:cNvPr id="11" name="Picture 10" descr="IMG_030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6200000">
            <a:off x="376428" y="4195572"/>
            <a:ext cx="2474976" cy="1856232"/>
          </a:xfrm>
          <a:prstGeom prst="rect">
            <a:avLst/>
          </a:prstGeom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400" y="1524000"/>
            <a:ext cx="8229600" cy="2438400"/>
          </a:xfrm>
        </p:spPr>
        <p:txBody>
          <a:bodyPr>
            <a:normAutofit/>
          </a:bodyPr>
          <a:lstStyle/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Symbol"/>
              <a:buChar char=""/>
            </a:pPr>
            <a:r>
              <a:rPr lang="en-US" sz="3200" dirty="0" smtClean="0">
                <a:latin typeface="Tahoma"/>
                <a:ea typeface="Calibri"/>
                <a:cs typeface="Times New Roman"/>
              </a:rPr>
              <a:t>Consult with </a:t>
            </a:r>
            <a:r>
              <a:rPr lang="en-US" sz="3200" dirty="0" smtClean="0">
                <a:latin typeface="Tahoma"/>
                <a:ea typeface="Calibri"/>
                <a:cs typeface="Times New Roman"/>
              </a:rPr>
              <a:t>Green Mentors and extension agent to determine </a:t>
            </a:r>
            <a:r>
              <a:rPr lang="en-US" sz="3200" dirty="0" smtClean="0">
                <a:latin typeface="Tahoma"/>
                <a:ea typeface="Calibri"/>
                <a:cs typeface="Times New Roman"/>
              </a:rPr>
              <a:t>the best location on </a:t>
            </a:r>
            <a:r>
              <a:rPr lang="en-US" sz="3200" dirty="0" smtClean="0">
                <a:latin typeface="Tahoma"/>
                <a:ea typeface="Calibri"/>
                <a:cs typeface="Times New Roman"/>
              </a:rPr>
              <a:t>school </a:t>
            </a:r>
            <a:r>
              <a:rPr lang="en-US" sz="3200" dirty="0" smtClean="0">
                <a:latin typeface="Tahoma"/>
                <a:ea typeface="Calibri"/>
                <a:cs typeface="Times New Roman"/>
              </a:rPr>
              <a:t>grounds for our greenhouse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 smtClean="0">
                <a:latin typeface="Tahoma"/>
                <a:ea typeface="Calibri"/>
                <a:cs typeface="Times New Roman"/>
              </a:rPr>
              <a:t>	(completed January 2011)</a:t>
            </a:r>
            <a:endParaRPr lang="en-US" sz="3200" dirty="0" smtClean="0">
              <a:latin typeface="Calibri"/>
              <a:ea typeface="Calibri"/>
              <a:cs typeface="Times New Roman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en-US" b="1" u="sng" dirty="0" smtClean="0">
                <a:latin typeface="Tahoma"/>
                <a:ea typeface="Calibri"/>
                <a:cs typeface="Times New Roman"/>
              </a:rPr>
              <a:t>Plan of Action</a:t>
            </a:r>
            <a:r>
              <a:rPr lang="en-US" b="1" dirty="0" smtClean="0">
                <a:latin typeface="Tahoma"/>
                <a:ea typeface="Calibri"/>
                <a:cs typeface="Times New Roman"/>
              </a:rPr>
              <a:t/>
            </a:r>
            <a:br>
              <a:rPr lang="en-US" b="1" dirty="0" smtClean="0">
                <a:latin typeface="Tahoma"/>
                <a:ea typeface="Calibri"/>
                <a:cs typeface="Times New Roman"/>
              </a:rPr>
            </a:br>
            <a:r>
              <a:rPr lang="en-US" b="1" dirty="0" smtClean="0">
                <a:latin typeface="Tahoma"/>
                <a:ea typeface="Calibri"/>
                <a:cs typeface="Times New Roman"/>
              </a:rPr>
              <a:t>2.  Build a Greenhouse! 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/>
            </a:r>
            <a:br>
              <a:rPr lang="en-US" dirty="0" smtClean="0">
                <a:latin typeface="Calibri"/>
                <a:ea typeface="Calibri"/>
                <a:cs typeface="Times New Roman"/>
              </a:rPr>
            </a:br>
            <a:endParaRPr lang="en-US" dirty="0"/>
          </a:p>
        </p:txBody>
      </p:sp>
      <p:pic>
        <p:nvPicPr>
          <p:cNvPr id="9" name="Picture 8" descr="IMG_02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71800" y="3962400"/>
            <a:ext cx="3352800" cy="2514600"/>
          </a:xfrm>
          <a:prstGeom prst="rect">
            <a:avLst/>
          </a:prstGeom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400" y="1828800"/>
            <a:ext cx="4419600" cy="4267200"/>
          </a:xfrm>
        </p:spPr>
        <p:txBody>
          <a:bodyPr>
            <a:normAutofit fontScale="85000" lnSpcReduction="20000"/>
          </a:bodyPr>
          <a:lstStyle/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Symbol"/>
              <a:buChar char=""/>
            </a:pPr>
            <a:r>
              <a:rPr lang="en-US" sz="3200" dirty="0" smtClean="0">
                <a:latin typeface="Tahoma"/>
                <a:ea typeface="Calibri"/>
                <a:cs typeface="Times New Roman"/>
              </a:rPr>
              <a:t>Consult with </a:t>
            </a:r>
            <a:r>
              <a:rPr lang="en-US" sz="3200" dirty="0" smtClean="0">
                <a:latin typeface="Tahoma"/>
                <a:ea typeface="Calibri"/>
                <a:cs typeface="Times New Roman"/>
              </a:rPr>
              <a:t>Green Mentors and extension agent to determine </a:t>
            </a:r>
            <a:r>
              <a:rPr lang="en-US" sz="3200" dirty="0" smtClean="0">
                <a:latin typeface="Tahoma"/>
                <a:ea typeface="Calibri"/>
                <a:cs typeface="Times New Roman"/>
              </a:rPr>
              <a:t>what type of greenhouse will best serve our needs and budget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Symbol"/>
              <a:buChar char=""/>
            </a:pPr>
            <a:r>
              <a:rPr lang="en-US" sz="3200" dirty="0" smtClean="0">
                <a:latin typeface="Tahoma"/>
                <a:ea typeface="Calibri"/>
                <a:cs typeface="Times New Roman"/>
              </a:rPr>
              <a:t>We decided a 24’ by 48’ hoophouse would be the best choice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 smtClean="0">
                <a:latin typeface="Tahoma"/>
                <a:ea typeface="Calibri"/>
                <a:cs typeface="Times New Roman"/>
              </a:rPr>
              <a:t>	(completed March 2011)</a:t>
            </a:r>
            <a:endParaRPr lang="en-US" sz="3200" dirty="0" smtClean="0">
              <a:latin typeface="Calibri"/>
              <a:ea typeface="Calibri"/>
              <a:cs typeface="Times New Roman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en-US" b="1" u="sng" dirty="0" smtClean="0">
                <a:latin typeface="Tahoma"/>
                <a:ea typeface="Calibri"/>
                <a:cs typeface="Times New Roman"/>
              </a:rPr>
              <a:t>Plan of Action</a:t>
            </a:r>
            <a:r>
              <a:rPr lang="en-US" b="1" dirty="0" smtClean="0">
                <a:latin typeface="Tahoma"/>
                <a:ea typeface="Calibri"/>
                <a:cs typeface="Times New Roman"/>
              </a:rPr>
              <a:t/>
            </a:r>
            <a:br>
              <a:rPr lang="en-US" b="1" dirty="0" smtClean="0">
                <a:latin typeface="Tahoma"/>
                <a:ea typeface="Calibri"/>
                <a:cs typeface="Times New Roman"/>
              </a:rPr>
            </a:br>
            <a:r>
              <a:rPr lang="en-US" b="1" dirty="0" smtClean="0">
                <a:latin typeface="Tahoma"/>
                <a:ea typeface="Calibri"/>
                <a:cs typeface="Times New Roman"/>
              </a:rPr>
              <a:t>2.  Build a Greenhouse! 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/>
            </a:r>
            <a:br>
              <a:rPr lang="en-US" dirty="0" smtClean="0">
                <a:latin typeface="Calibri"/>
                <a:ea typeface="Calibri"/>
                <a:cs typeface="Times New Roman"/>
              </a:rPr>
            </a:br>
            <a:endParaRPr lang="en-US" dirty="0"/>
          </a:p>
        </p:txBody>
      </p:sp>
      <p:pic>
        <p:nvPicPr>
          <p:cNvPr id="6" name="Picture 5" descr="IMG_0323.JPG"/>
          <p:cNvPicPr>
            <a:picLocks noChangeAspect="1"/>
          </p:cNvPicPr>
          <p:nvPr/>
        </p:nvPicPr>
        <p:blipFill>
          <a:blip r:embed="rId2" cstate="print">
            <a:lum bright="17000" contrast="21000"/>
          </a:blip>
          <a:stretch>
            <a:fillRect/>
          </a:stretch>
        </p:blipFill>
        <p:spPr>
          <a:xfrm rot="16200000">
            <a:off x="4602480" y="2255520"/>
            <a:ext cx="4632960" cy="3474720"/>
          </a:xfrm>
          <a:prstGeom prst="rect">
            <a:avLst/>
          </a:prstGeom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400" y="1828800"/>
            <a:ext cx="7620000" cy="4267200"/>
          </a:xfrm>
        </p:spPr>
        <p:txBody>
          <a:bodyPr>
            <a:normAutofit/>
          </a:bodyPr>
          <a:lstStyle/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Symbol"/>
              <a:buChar char=""/>
            </a:pPr>
            <a:r>
              <a:rPr lang="en-US" sz="3200" dirty="0" smtClean="0">
                <a:latin typeface="Tahoma"/>
                <a:ea typeface="Calibri"/>
                <a:cs typeface="Times New Roman"/>
              </a:rPr>
              <a:t>Order a hoophouse kit 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 smtClean="0">
                <a:latin typeface="Tahoma"/>
                <a:ea typeface="Calibri"/>
                <a:cs typeface="Times New Roman"/>
              </a:rPr>
              <a:t>	(completed March 2011)</a:t>
            </a:r>
            <a:endParaRPr lang="en-US" sz="3200" dirty="0" smtClean="0">
              <a:latin typeface="Calibri"/>
              <a:ea typeface="Calibri"/>
              <a:cs typeface="Times New Roman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en-US" b="1" u="sng" dirty="0" smtClean="0">
                <a:latin typeface="Tahoma"/>
                <a:ea typeface="Calibri"/>
                <a:cs typeface="Times New Roman"/>
              </a:rPr>
              <a:t>Plan of Action</a:t>
            </a:r>
            <a:r>
              <a:rPr lang="en-US" b="1" dirty="0" smtClean="0">
                <a:latin typeface="Tahoma"/>
                <a:ea typeface="Calibri"/>
                <a:cs typeface="Times New Roman"/>
              </a:rPr>
              <a:t/>
            </a:r>
            <a:br>
              <a:rPr lang="en-US" b="1" dirty="0" smtClean="0">
                <a:latin typeface="Tahoma"/>
                <a:ea typeface="Calibri"/>
                <a:cs typeface="Times New Roman"/>
              </a:rPr>
            </a:br>
            <a:r>
              <a:rPr lang="en-US" b="1" dirty="0" smtClean="0">
                <a:latin typeface="Tahoma"/>
                <a:ea typeface="Calibri"/>
                <a:cs typeface="Times New Roman"/>
              </a:rPr>
              <a:t>2.  Build a Greenhouse! 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/>
            </a:r>
            <a:br>
              <a:rPr lang="en-US" dirty="0" smtClean="0">
                <a:latin typeface="Calibri"/>
                <a:ea typeface="Calibri"/>
                <a:cs typeface="Times New Roman"/>
              </a:rPr>
            </a:br>
            <a:endParaRPr lang="en-US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1" y="3204518"/>
            <a:ext cx="4267200" cy="3196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Custom 1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FBEF59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340</TotalTime>
  <Words>537</Words>
  <Application>Microsoft Office PowerPoint</Application>
  <PresentationFormat>On-screen Show (4:3)</PresentationFormat>
  <Paragraphs>68</Paragraphs>
  <Slides>17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Paper</vt:lpstr>
      <vt:lpstr>Glenvar Grow Greens</vt:lpstr>
      <vt:lpstr>Overall Goal: </vt:lpstr>
      <vt:lpstr>Project Goals: </vt:lpstr>
      <vt:lpstr>School Participants: </vt:lpstr>
      <vt:lpstr>Community Participants: </vt:lpstr>
      <vt:lpstr>Plan of Action 1.  Build Cold Frames </vt:lpstr>
      <vt:lpstr>Plan of Action 2.  Build a Greenhouse!  </vt:lpstr>
      <vt:lpstr>Plan of Action 2.  Build a Greenhouse!  </vt:lpstr>
      <vt:lpstr>Plan of Action 2.  Build a Greenhouse!  </vt:lpstr>
      <vt:lpstr>Plan of Action 2.  Build a Greenhouse!  </vt:lpstr>
      <vt:lpstr>Plan of Action 2.  Build a Greenhouse!  </vt:lpstr>
      <vt:lpstr>Plan of Action 2.  Build a Greenhouse!  </vt:lpstr>
      <vt:lpstr>Plan of Action 2.  Build a Greenhouse!  </vt:lpstr>
      <vt:lpstr>Our Project is Sustainable!  </vt:lpstr>
      <vt:lpstr>Future Proposed Plans: </vt:lpstr>
      <vt:lpstr>Monitor our progress…</vt:lpstr>
      <vt:lpstr>GLENVAR GROWS GREENS!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Glenvar Grow Greens</dc:title>
  <dc:creator>rcs</dc:creator>
  <cp:lastModifiedBy>Ann Fajardo</cp:lastModifiedBy>
  <cp:revision>43</cp:revision>
  <dcterms:created xsi:type="dcterms:W3CDTF">2011-03-17T14:23:24Z</dcterms:created>
  <dcterms:modified xsi:type="dcterms:W3CDTF">2011-04-01T01:02:35Z</dcterms:modified>
</cp:coreProperties>
</file>